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97"/>
  </p:notesMasterIdLst>
  <p:handoutMasterIdLst>
    <p:handoutMasterId r:id="rId98"/>
  </p:handoutMasterIdLst>
  <p:sldIdLst>
    <p:sldId id="587" r:id="rId70"/>
    <p:sldId id="593" r:id="rId71"/>
    <p:sldId id="604" r:id="rId72"/>
    <p:sldId id="607" r:id="rId73"/>
    <p:sldId id="608" r:id="rId74"/>
    <p:sldId id="609" r:id="rId75"/>
    <p:sldId id="610" r:id="rId76"/>
    <p:sldId id="629" r:id="rId77"/>
    <p:sldId id="612" r:id="rId78"/>
    <p:sldId id="613" r:id="rId79"/>
    <p:sldId id="614" r:id="rId80"/>
    <p:sldId id="615" r:id="rId81"/>
    <p:sldId id="616" r:id="rId82"/>
    <p:sldId id="617" r:id="rId83"/>
    <p:sldId id="618" r:id="rId84"/>
    <p:sldId id="619" r:id="rId85"/>
    <p:sldId id="620" r:id="rId86"/>
    <p:sldId id="621" r:id="rId87"/>
    <p:sldId id="622" r:id="rId88"/>
    <p:sldId id="623" r:id="rId89"/>
    <p:sldId id="624" r:id="rId90"/>
    <p:sldId id="625" r:id="rId91"/>
    <p:sldId id="626" r:id="rId92"/>
    <p:sldId id="627" r:id="rId93"/>
    <p:sldId id="628" r:id="rId94"/>
    <p:sldId id="631" r:id="rId95"/>
    <p:sldId id="595" r:id="rId9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DE3"/>
    <a:srgbClr val="E0F4FE"/>
    <a:srgbClr val="0073B4"/>
    <a:srgbClr val="438EB7"/>
    <a:srgbClr val="00B9F2"/>
    <a:srgbClr val="007AC2"/>
    <a:srgbClr val="C0E8FF"/>
    <a:srgbClr val="C8EBFF"/>
    <a:srgbClr val="053264"/>
    <a:srgbClr val="7BDB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35" autoAdjust="0"/>
    <p:restoredTop sz="79538" autoAdjust="0"/>
  </p:normalViewPr>
  <p:slideViewPr>
    <p:cSldViewPr snapToGrid="0" snapToObjects="1" showGuides="1">
      <p:cViewPr varScale="1">
        <p:scale>
          <a:sx n="85" d="100"/>
          <a:sy n="85" d="100"/>
        </p:scale>
        <p:origin x="1328" y="160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customXml" Target="../customXml/item52.xml"/><Relationship Id="rId53" Type="http://schemas.openxmlformats.org/officeDocument/2006/relationships/customXml" Target="../customXml/item53.xml"/><Relationship Id="rId54" Type="http://schemas.openxmlformats.org/officeDocument/2006/relationships/customXml" Target="../customXml/item54.xml"/><Relationship Id="rId55" Type="http://schemas.openxmlformats.org/officeDocument/2006/relationships/customXml" Target="../customXml/item55.xml"/><Relationship Id="rId56" Type="http://schemas.openxmlformats.org/officeDocument/2006/relationships/customXml" Target="../customXml/item56.xml"/><Relationship Id="rId57" Type="http://schemas.openxmlformats.org/officeDocument/2006/relationships/customXml" Target="../customXml/item57.xml"/><Relationship Id="rId58" Type="http://schemas.openxmlformats.org/officeDocument/2006/relationships/customXml" Target="../customXml/item58.xml"/><Relationship Id="rId59" Type="http://schemas.openxmlformats.org/officeDocument/2006/relationships/customXml" Target="../customXml/item59.xml"/><Relationship Id="rId70" Type="http://schemas.openxmlformats.org/officeDocument/2006/relationships/slide" Target="slides/slide1.xml"/><Relationship Id="rId71" Type="http://schemas.openxmlformats.org/officeDocument/2006/relationships/slide" Target="slides/slide2.xml"/><Relationship Id="rId72" Type="http://schemas.openxmlformats.org/officeDocument/2006/relationships/slide" Target="slides/slide3.xml"/><Relationship Id="rId73" Type="http://schemas.openxmlformats.org/officeDocument/2006/relationships/slide" Target="slides/slide4.xml"/><Relationship Id="rId74" Type="http://schemas.openxmlformats.org/officeDocument/2006/relationships/slide" Target="slides/slide5.xml"/><Relationship Id="rId75" Type="http://schemas.openxmlformats.org/officeDocument/2006/relationships/slide" Target="slides/slide6.xml"/><Relationship Id="rId76" Type="http://schemas.openxmlformats.org/officeDocument/2006/relationships/slide" Target="slides/slide7.xml"/><Relationship Id="rId77" Type="http://schemas.openxmlformats.org/officeDocument/2006/relationships/slide" Target="slides/slide8.xml"/><Relationship Id="rId78" Type="http://schemas.openxmlformats.org/officeDocument/2006/relationships/slide" Target="slides/slide9.xml"/><Relationship Id="rId79" Type="http://schemas.openxmlformats.org/officeDocument/2006/relationships/slide" Target="slides/slide10.xml"/><Relationship Id="rId90" Type="http://schemas.openxmlformats.org/officeDocument/2006/relationships/slide" Target="slides/slide21.xml"/><Relationship Id="rId91" Type="http://schemas.openxmlformats.org/officeDocument/2006/relationships/slide" Target="slides/slide22.xml"/><Relationship Id="rId92" Type="http://schemas.openxmlformats.org/officeDocument/2006/relationships/slide" Target="slides/slide23.xml"/><Relationship Id="rId93" Type="http://schemas.openxmlformats.org/officeDocument/2006/relationships/slide" Target="slides/slide24.xml"/><Relationship Id="rId94" Type="http://schemas.openxmlformats.org/officeDocument/2006/relationships/slide" Target="slides/slide25.xml"/><Relationship Id="rId95" Type="http://schemas.openxmlformats.org/officeDocument/2006/relationships/slide" Target="slides/slide26.xml"/><Relationship Id="rId96" Type="http://schemas.openxmlformats.org/officeDocument/2006/relationships/slide" Target="slides/slide27.xml"/><Relationship Id="rId97" Type="http://schemas.openxmlformats.org/officeDocument/2006/relationships/notesMaster" Target="notesMasters/notesMaster1.xml"/><Relationship Id="rId98" Type="http://schemas.openxmlformats.org/officeDocument/2006/relationships/handoutMaster" Target="handoutMasters/handoutMaster1.xml"/><Relationship Id="rId99" Type="http://schemas.openxmlformats.org/officeDocument/2006/relationships/presProps" Target="presProps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60" Type="http://schemas.openxmlformats.org/officeDocument/2006/relationships/customXml" Target="../customXml/item60.xml"/><Relationship Id="rId61" Type="http://schemas.openxmlformats.org/officeDocument/2006/relationships/customXml" Target="../customXml/item61.xml"/><Relationship Id="rId62" Type="http://schemas.openxmlformats.org/officeDocument/2006/relationships/customXml" Target="../customXml/item62.xml"/><Relationship Id="rId63" Type="http://schemas.openxmlformats.org/officeDocument/2006/relationships/customXml" Target="../customXml/item63.xml"/><Relationship Id="rId64" Type="http://schemas.openxmlformats.org/officeDocument/2006/relationships/customXml" Target="../customXml/item64.xml"/><Relationship Id="rId65" Type="http://schemas.openxmlformats.org/officeDocument/2006/relationships/customXml" Target="../customXml/item65.xml"/><Relationship Id="rId66" Type="http://schemas.openxmlformats.org/officeDocument/2006/relationships/customXml" Target="../customXml/item66.xml"/><Relationship Id="rId67" Type="http://schemas.openxmlformats.org/officeDocument/2006/relationships/customXml" Target="../customXml/item67.xml"/><Relationship Id="rId68" Type="http://schemas.openxmlformats.org/officeDocument/2006/relationships/customXml" Target="../customXml/item68.xml"/><Relationship Id="rId69" Type="http://schemas.openxmlformats.org/officeDocument/2006/relationships/slideMaster" Target="slideMasters/slideMaster1.xml"/><Relationship Id="rId100" Type="http://schemas.openxmlformats.org/officeDocument/2006/relationships/viewProps" Target="viewProps.xml"/><Relationship Id="rId80" Type="http://schemas.openxmlformats.org/officeDocument/2006/relationships/slide" Target="slides/slide11.xml"/><Relationship Id="rId81" Type="http://schemas.openxmlformats.org/officeDocument/2006/relationships/slide" Target="slides/slide12.xml"/><Relationship Id="rId82" Type="http://schemas.openxmlformats.org/officeDocument/2006/relationships/slide" Target="slides/slide13.xml"/><Relationship Id="rId83" Type="http://schemas.openxmlformats.org/officeDocument/2006/relationships/slide" Target="slides/slide14.xml"/><Relationship Id="rId84" Type="http://schemas.openxmlformats.org/officeDocument/2006/relationships/slide" Target="slides/slide15.xml"/><Relationship Id="rId85" Type="http://schemas.openxmlformats.org/officeDocument/2006/relationships/slide" Target="slides/slide16.xml"/><Relationship Id="rId86" Type="http://schemas.openxmlformats.org/officeDocument/2006/relationships/slide" Target="slides/slide17.xml"/><Relationship Id="rId87" Type="http://schemas.openxmlformats.org/officeDocument/2006/relationships/slide" Target="slides/slide18.xml"/><Relationship Id="rId88" Type="http://schemas.openxmlformats.org/officeDocument/2006/relationships/slide" Target="slides/slide19.xml"/><Relationship Id="rId89" Type="http://schemas.openxmlformats.org/officeDocument/2006/relationships/slide" Target="slides/slide2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jpeg>
</file>

<file path=ppt/media/image44.png>
</file>

<file path=ppt/media/image45.png>
</file>

<file path=ppt/media/image46.jpg>
</file>

<file path=ppt/media/image47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Strategies 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Ways</a:t>
            </a:r>
            <a:r>
              <a:rPr lang="en-US" baseline="0" dirty="0" smtClean="0"/>
              <a:t> to manage community strategy with </a:t>
            </a:r>
            <a:r>
              <a:rPr lang="en-US" baseline="0" dirty="0" err="1" smtClean="0"/>
              <a:t>esri</a:t>
            </a:r>
            <a:r>
              <a:rPr lang="en-US" baseline="0" dirty="0" smtClean="0"/>
              <a:t> tools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27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citizens hold so much local knowledge - no one cares so much about a city block as the people who *live there*. </a:t>
            </a:r>
          </a:p>
          <a:p>
            <a:r>
              <a:rPr lang="en-US" baseline="0" dirty="0" smtClean="0"/>
              <a:t>- This is their home; where they raise their kids; it’s their neighbors and friends.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They have a </a:t>
            </a:r>
            <a:r>
              <a:rPr lang="en-US" baseline="0" dirty="0" smtClean="0"/>
              <a:t>vested </a:t>
            </a:r>
            <a:r>
              <a:rPr lang="en-US" baseline="0" dirty="0" smtClean="0"/>
              <a:t>interest in understanding their neighborhood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ensuring accurate representation and having an active, empowered voice for their needs.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Each of these people have a different skill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Skills that are used develop better and more innovative solutions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 citizens are more engaged than others and want to </a:t>
            </a:r>
            <a:r>
              <a:rPr lang="en-US" baseline="0" dirty="0" err="1" smtClean="0"/>
              <a:t>contirbute</a:t>
            </a:r>
            <a:r>
              <a:rPr lang="en-US" baseline="0" dirty="0" smtClean="0"/>
              <a:t> and give feedback on new policies and help move things through the development process.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A43E6-284E-4B86-B36D-A66CF635A171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56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Knowledge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Access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Expertise, support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Visibility</a:t>
            </a:r>
          </a:p>
          <a:p>
            <a:endParaRPr lang="en-US" dirty="0" smtClean="0"/>
          </a:p>
          <a:p>
            <a:r>
              <a:rPr lang="en-US" dirty="0" smtClean="0"/>
              <a:t>Keepers </a:t>
            </a:r>
            <a:r>
              <a:rPr lang="en-US" dirty="0" smtClean="0"/>
              <a:t>of the data, knowledgeable</a:t>
            </a:r>
            <a:r>
              <a:rPr lang="en-US" baseline="0" dirty="0" smtClean="0"/>
              <a:t> about the data. </a:t>
            </a:r>
          </a:p>
          <a:p>
            <a:r>
              <a:rPr lang="en-US" dirty="0" smtClean="0"/>
              <a:t>They have access to some tools that citizens can leverage</a:t>
            </a:r>
            <a:r>
              <a:rPr lang="en-US" baseline="0" dirty="0" smtClean="0"/>
              <a:t> to obtain information and report information. </a:t>
            </a:r>
          </a:p>
          <a:p>
            <a:r>
              <a:rPr lang="en-US" dirty="0" smtClean="0"/>
              <a:t>They are domain experts</a:t>
            </a:r>
            <a:r>
              <a:rPr lang="en-US" baseline="0" dirty="0" smtClean="0"/>
              <a:t> and can provide support.</a:t>
            </a:r>
          </a:p>
          <a:p>
            <a:r>
              <a:rPr lang="en-US" baseline="0" dirty="0" smtClean="0"/>
              <a:t>Can create </a:t>
            </a:r>
            <a:r>
              <a:rPr lang="en-US" baseline="0" dirty="0" err="1" smtClean="0"/>
              <a:t>initaitives</a:t>
            </a:r>
            <a:r>
              <a:rPr lang="en-US" baseline="0" dirty="0" smtClean="0"/>
              <a:t> and spaces, opportunity for engagement to thrive in new ways and to take it seriously.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38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35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5AF53-43C8-4E1F-AD8F-B0B60371D0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47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surveys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9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Create democratic spaces for people to gather. Here governments might uncover things that they haven’t considered before.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76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7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12/5/17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_User Scre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2" cy="6858000"/>
          </a:xfrm>
          <a:prstGeom prst="rect">
            <a:avLst/>
          </a:prstGeom>
        </p:spPr>
      </p:pic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66517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_User Scre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3342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_User Scre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51481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E69C-4D79-BB49-9350-1FEE210EB4F7}" type="datetime1">
              <a:rPr lang="en-US" smtClean="0"/>
              <a:pPr/>
              <a:t>12/5/17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3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089097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_User Scre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2108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12/5/17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12/5/17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1" r:id="rId11"/>
    <p:sldLayoutId id="2147486810" r:id="rId12"/>
    <p:sldLayoutId id="2147486812" r:id="rId13"/>
    <p:sldLayoutId id="2147486816" r:id="rId14"/>
    <p:sldLayoutId id="2147486817" r:id="rId15"/>
    <p:sldLayoutId id="2147486818" r:id="rId16"/>
    <p:sldLayoutId id="2147486819" r:id="rId17"/>
    <p:sldLayoutId id="2147486820" r:id="rId18"/>
    <p:sldLayoutId id="2147486821" r:id="rId19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22.png"/><Relationship Id="rId20" Type="http://schemas.openxmlformats.org/officeDocument/2006/relationships/image" Target="../media/image33.png"/><Relationship Id="rId21" Type="http://schemas.openxmlformats.org/officeDocument/2006/relationships/image" Target="../media/image34.png"/><Relationship Id="rId10" Type="http://schemas.openxmlformats.org/officeDocument/2006/relationships/image" Target="../media/image23.png"/><Relationship Id="rId11" Type="http://schemas.openxmlformats.org/officeDocument/2006/relationships/image" Target="../media/image24.png"/><Relationship Id="rId12" Type="http://schemas.openxmlformats.org/officeDocument/2006/relationships/image" Target="../media/image25.png"/><Relationship Id="rId13" Type="http://schemas.openxmlformats.org/officeDocument/2006/relationships/image" Target="../media/image26.png"/><Relationship Id="rId14" Type="http://schemas.openxmlformats.org/officeDocument/2006/relationships/image" Target="../media/image27.png"/><Relationship Id="rId15" Type="http://schemas.openxmlformats.org/officeDocument/2006/relationships/image" Target="../media/image28.png"/><Relationship Id="rId16" Type="http://schemas.openxmlformats.org/officeDocument/2006/relationships/image" Target="../media/image29.png"/><Relationship Id="rId17" Type="http://schemas.openxmlformats.org/officeDocument/2006/relationships/image" Target="../media/image30.png"/><Relationship Id="rId18" Type="http://schemas.openxmlformats.org/officeDocument/2006/relationships/image" Target="../media/image31.png"/><Relationship Id="rId19" Type="http://schemas.openxmlformats.org/officeDocument/2006/relationships/image" Target="../media/image32.png"/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9.png"/><Relationship Id="rId3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Relationship Id="rId3" Type="http://schemas.openxmlformats.org/officeDocument/2006/relationships/image" Target="../media/image4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4" Type="http://schemas.openxmlformats.org/officeDocument/2006/relationships/image" Target="../media/image47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082977" y="2428193"/>
            <a:ext cx="6026046" cy="914400"/>
          </a:xfrm>
        </p:spPr>
        <p:txBody>
          <a:bodyPr anchor="ctr"/>
          <a:lstStyle/>
          <a:p>
            <a:r>
              <a:rPr lang="en-US" b="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Engaging Your Community with Open Data +</a:t>
            </a:r>
            <a:r>
              <a:rPr lang="en-US" b="0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b="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ArcGIS Hub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252559" y="3465218"/>
            <a:ext cx="5686882" cy="914400"/>
          </a:xfrm>
        </p:spPr>
        <p:txBody>
          <a:bodyPr anchor="ctr"/>
          <a:lstStyle/>
          <a:p>
            <a:r>
              <a:rPr lang="en-US" dirty="0" smtClean="0">
                <a:solidFill>
                  <a:schemeClr val="accent4"/>
                </a:solidFill>
              </a:rPr>
              <a:t>Patrick Hammons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384"/>
          <a:stretch/>
        </p:blipFill>
        <p:spPr>
          <a:xfrm>
            <a:off x="10002233" y="569705"/>
            <a:ext cx="1275367" cy="46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 descr="Circle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1788" y="1034780"/>
            <a:ext cx="5427530" cy="5510160"/>
          </a:xfrm>
          <a:prstGeom prst="rect">
            <a:avLst/>
          </a:prstGeom>
        </p:spPr>
      </p:pic>
      <p:sp>
        <p:nvSpPr>
          <p:cNvPr id="52" name="Rectangle 51"/>
          <p:cNvSpPr/>
          <p:nvPr/>
        </p:nvSpPr>
        <p:spPr bwMode="auto">
          <a:xfrm>
            <a:off x="3378859" y="3461295"/>
            <a:ext cx="386721" cy="1015476"/>
          </a:xfrm>
          <a:prstGeom prst="rect">
            <a:avLst/>
          </a:prstGeom>
          <a:solidFill>
            <a:srgbClr val="E3F0E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8980268" y="2545326"/>
            <a:ext cx="1473644" cy="236449"/>
          </a:xfrm>
          <a:prstGeom prst="rect">
            <a:avLst/>
          </a:prstGeom>
          <a:solidFill>
            <a:srgbClr val="F2973C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pic>
        <p:nvPicPr>
          <p:cNvPr id="54" name="Picture 53" descr="Circlelines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2605" y="2076408"/>
            <a:ext cx="8065790" cy="3808316"/>
          </a:xfrm>
          <a:prstGeom prst="rect">
            <a:avLst/>
          </a:prstGeom>
        </p:spPr>
      </p:pic>
      <p:sp>
        <p:nvSpPr>
          <p:cNvPr id="55" name="Title 1"/>
          <p:cNvSpPr txBox="1">
            <a:spLocks/>
          </p:cNvSpPr>
          <p:nvPr/>
        </p:nvSpPr>
        <p:spPr bwMode="white">
          <a:xfrm>
            <a:off x="5751588" y="3502371"/>
            <a:ext cx="1089348" cy="472248"/>
          </a:xfrm>
          <a:prstGeom prst="rect">
            <a:avLst/>
          </a:prstGeom>
          <a:noFill/>
        </p:spPr>
        <p:txBody>
          <a:bodyPr vert="horz" wrap="square" lIns="0" tIns="0" rIns="0" bIns="0" rtlCol="0" anchor="b">
            <a:noAutofit/>
          </a:bodyPr>
          <a:lstStyle>
            <a:lvl1pPr algn="ctr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sz="3198" b="0" dirty="0">
                <a:solidFill>
                  <a:prstClr val="white">
                    <a:lumMod val="95000"/>
                  </a:prstClr>
                </a:solidFill>
              </a:rPr>
              <a:t>YOU</a:t>
            </a:r>
            <a:endParaRPr lang="en-US" sz="2398" b="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6" name="Text Placeholder 1"/>
          <p:cNvSpPr txBox="1">
            <a:spLocks/>
          </p:cNvSpPr>
          <p:nvPr/>
        </p:nvSpPr>
        <p:spPr>
          <a:xfrm>
            <a:off x="4900602" y="4046119"/>
            <a:ext cx="2791321" cy="30761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 algn="ctr">
              <a:buClr>
                <a:srgbClr val="00B9F2">
                  <a:lumMod val="60000"/>
                  <a:lumOff val="40000"/>
                </a:srgbClr>
              </a:buClr>
              <a:buNone/>
            </a:pPr>
            <a:r>
              <a:rPr lang="en-US" sz="1400" b="0" dirty="0">
                <a:solidFill>
                  <a:srgbClr val="FFFFFF"/>
                </a:solidFill>
                <a:cs typeface="+mn-cs"/>
              </a:rPr>
              <a:t>LOCATION STRATEGY</a:t>
            </a:r>
          </a:p>
        </p:txBody>
      </p:sp>
      <p:sp>
        <p:nvSpPr>
          <p:cNvPr id="57" name="AutoShape 61"/>
          <p:cNvSpPr>
            <a:spLocks noChangeArrowheads="1"/>
          </p:cNvSpPr>
          <p:nvPr/>
        </p:nvSpPr>
        <p:spPr bwMode="auto">
          <a:xfrm>
            <a:off x="474469" y="664455"/>
            <a:ext cx="2495550" cy="61494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0" tIns="0" rIns="0" bIns="34272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2398" i="1" dirty="0">
                <a:solidFill>
                  <a:schemeClr val="tx1"/>
                </a:solidFill>
              </a:rPr>
              <a:t>An INNOVATION </a:t>
            </a:r>
          </a:p>
        </p:txBody>
      </p:sp>
      <p:pic>
        <p:nvPicPr>
          <p:cNvPr id="58" name="Picture 57" descr="House4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6277" y="3276443"/>
            <a:ext cx="2159657" cy="1174854"/>
          </a:xfrm>
          <a:prstGeom prst="rect">
            <a:avLst/>
          </a:prstGeom>
        </p:spPr>
      </p:pic>
      <p:pic>
        <p:nvPicPr>
          <p:cNvPr id="59" name="Picture 58" descr="Skysraper4.pn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7885" y="1347790"/>
            <a:ext cx="828560" cy="881966"/>
          </a:xfrm>
          <a:prstGeom prst="rect">
            <a:avLst/>
          </a:prstGeom>
        </p:spPr>
      </p:pic>
      <p:pic>
        <p:nvPicPr>
          <p:cNvPr id="60" name="Picture 59" descr="People.png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4267" y="1648920"/>
            <a:ext cx="615377" cy="770744"/>
          </a:xfrm>
          <a:prstGeom prst="rect">
            <a:avLst/>
          </a:prstGeom>
        </p:spPr>
      </p:pic>
      <p:pic>
        <p:nvPicPr>
          <p:cNvPr id="61" name="Picture 60" descr="Airplane.pn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4904" y="1523725"/>
            <a:ext cx="670718" cy="670718"/>
          </a:xfrm>
          <a:prstGeom prst="rect">
            <a:avLst/>
          </a:prstGeom>
        </p:spPr>
      </p:pic>
      <p:pic>
        <p:nvPicPr>
          <p:cNvPr id="62" name="Picture 61" descr="People4.png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1979" y="5036176"/>
            <a:ext cx="1584659" cy="944854"/>
          </a:xfrm>
          <a:prstGeom prst="rect">
            <a:avLst/>
          </a:prstGeom>
        </p:spPr>
      </p:pic>
      <p:pic>
        <p:nvPicPr>
          <p:cNvPr id="63" name="Picture 62" descr="Onlyman.png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9608" y="5441467"/>
            <a:ext cx="112527" cy="322576"/>
          </a:xfrm>
          <a:prstGeom prst="rect">
            <a:avLst/>
          </a:prstGeom>
        </p:spPr>
      </p:pic>
      <p:pic>
        <p:nvPicPr>
          <p:cNvPr id="64" name="Picture 63" descr="Otherman.png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21031" y="4391745"/>
            <a:ext cx="232857" cy="441460"/>
          </a:xfrm>
          <a:prstGeom prst="rect">
            <a:avLst/>
          </a:prstGeom>
        </p:spPr>
      </p:pic>
      <p:pic>
        <p:nvPicPr>
          <p:cNvPr id="65" name="Picture 64" descr="Clouds56.png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6014" y="524155"/>
            <a:ext cx="2609209" cy="1549218"/>
          </a:xfrm>
          <a:prstGeom prst="rect">
            <a:avLst/>
          </a:prstGeom>
        </p:spPr>
      </p:pic>
      <p:pic>
        <p:nvPicPr>
          <p:cNvPr id="66" name="Picture 65" descr="Telescope.png"/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0845" y="2806341"/>
            <a:ext cx="253724" cy="262786"/>
          </a:xfrm>
          <a:prstGeom prst="rect">
            <a:avLst/>
          </a:prstGeom>
        </p:spPr>
      </p:pic>
      <p:pic>
        <p:nvPicPr>
          <p:cNvPr id="67" name="Picture 66" descr="Purplewheel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9218" y="3744689"/>
            <a:ext cx="423597" cy="423597"/>
          </a:xfrm>
          <a:prstGeom prst="rect">
            <a:avLst/>
          </a:prstGeom>
        </p:spPr>
      </p:pic>
      <p:pic>
        <p:nvPicPr>
          <p:cNvPr id="68" name="Picture 67" descr="Pinlcloud.png"/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7364" y="2815409"/>
            <a:ext cx="253795" cy="172751"/>
          </a:xfrm>
          <a:prstGeom prst="rect">
            <a:avLst/>
          </a:prstGeom>
        </p:spPr>
      </p:pic>
      <p:pic>
        <p:nvPicPr>
          <p:cNvPr id="69" name="Picture 68" descr="Table.png"/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2841" y="2081237"/>
            <a:ext cx="536583" cy="510048"/>
          </a:xfrm>
          <a:prstGeom prst="rect">
            <a:avLst/>
          </a:prstGeom>
        </p:spPr>
      </p:pic>
      <p:pic>
        <p:nvPicPr>
          <p:cNvPr id="70" name="Picture 69" descr="Graph.png"/>
          <p:cNvPicPr>
            <a:picLocks noChangeAspect="1"/>
          </p:cNvPicPr>
          <p:nvPr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16905" y="3369036"/>
            <a:ext cx="398252" cy="317126"/>
          </a:xfrm>
          <a:prstGeom prst="rect">
            <a:avLst/>
          </a:prstGeom>
        </p:spPr>
      </p:pic>
      <p:pic>
        <p:nvPicPr>
          <p:cNvPr id="71" name="Picture 70" descr="PinkCom.png"/>
          <p:cNvPicPr>
            <a:picLocks noChangeAspect="1"/>
          </p:cNvPicPr>
          <p:nvPr/>
        </p:nvPicPr>
        <p:blipFill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894" y="4566507"/>
            <a:ext cx="329810" cy="264688"/>
          </a:xfrm>
          <a:prstGeom prst="rect">
            <a:avLst/>
          </a:prstGeom>
        </p:spPr>
      </p:pic>
      <p:pic>
        <p:nvPicPr>
          <p:cNvPr id="72" name="Picture 71" descr="You.png"/>
          <p:cNvPicPr>
            <a:picLocks noChangeAspect="1"/>
          </p:cNvPicPr>
          <p:nvPr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1165" y="3345958"/>
            <a:ext cx="2456510" cy="994826"/>
          </a:xfrm>
          <a:prstGeom prst="rect">
            <a:avLst/>
          </a:prstGeom>
        </p:spPr>
      </p:pic>
      <p:sp>
        <p:nvSpPr>
          <p:cNvPr id="73" name="Rectangle 72"/>
          <p:cNvSpPr/>
          <p:nvPr/>
        </p:nvSpPr>
        <p:spPr bwMode="auto">
          <a:xfrm>
            <a:off x="5161247" y="4110758"/>
            <a:ext cx="2307848" cy="2129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302351" y="4107741"/>
            <a:ext cx="1993054" cy="297026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ctr" eaLnBrk="0" hangingPunct="0">
              <a:lnSpc>
                <a:spcPts val="1798"/>
              </a:lnSpc>
            </a:pPr>
            <a:r>
              <a:rPr lang="en-US" sz="1200" b="1" dirty="0"/>
              <a:t>OPEN DATA</a:t>
            </a:r>
          </a:p>
        </p:txBody>
      </p:sp>
      <p:sp>
        <p:nvSpPr>
          <p:cNvPr id="75" name="Rectangle 74"/>
          <p:cNvSpPr/>
          <p:nvPr/>
        </p:nvSpPr>
        <p:spPr bwMode="auto">
          <a:xfrm>
            <a:off x="8934980" y="2449883"/>
            <a:ext cx="2568914" cy="356460"/>
          </a:xfrm>
          <a:prstGeom prst="rect">
            <a:avLst/>
          </a:prstGeom>
          <a:solidFill>
            <a:srgbClr val="F2973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9210937" y="2530760"/>
            <a:ext cx="1928379" cy="297026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ctr" eaLnBrk="0" hangingPunct="0">
              <a:lnSpc>
                <a:spcPts val="1798"/>
              </a:lnSpc>
            </a:pPr>
            <a:r>
              <a:rPr lang="en-US" sz="1798" dirty="0">
                <a:solidFill>
                  <a:srgbClr val="FFFFFF"/>
                </a:solidFill>
              </a:rPr>
              <a:t>Community</a:t>
            </a:r>
            <a:r>
              <a:rPr lang="en-US" sz="1798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1798" dirty="0">
                <a:solidFill>
                  <a:srgbClr val="FFFFFF"/>
                </a:solidFill>
              </a:rPr>
              <a:t>Leaders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7637488" y="5943252"/>
            <a:ext cx="1835607" cy="369157"/>
            <a:chOff x="7638288" y="5664854"/>
            <a:chExt cx="1836563" cy="369349"/>
          </a:xfrm>
        </p:grpSpPr>
        <p:sp>
          <p:nvSpPr>
            <p:cNvPr id="78" name="Rectangle 77"/>
            <p:cNvSpPr/>
            <p:nvPr/>
          </p:nvSpPr>
          <p:spPr bwMode="auto">
            <a:xfrm>
              <a:off x="7638288" y="5664854"/>
              <a:ext cx="1836563" cy="356646"/>
            </a:xfrm>
            <a:prstGeom prst="rect">
              <a:avLst/>
            </a:prstGeom>
            <a:solidFill>
              <a:srgbClr val="415A7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392" tIns="45696" rIns="91392" bIns="45696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7638288" y="5737023"/>
              <a:ext cx="1833617" cy="297180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/>
            <a:p>
              <a:pPr algn="ctr" eaLnBrk="0" hangingPunct="0">
                <a:lnSpc>
                  <a:spcPts val="1798"/>
                </a:lnSpc>
              </a:pPr>
              <a:r>
                <a:rPr lang="en-US" sz="1798" dirty="0">
                  <a:solidFill>
                    <a:srgbClr val="FFFFFF"/>
                  </a:solidFill>
                </a:rPr>
                <a:t>Start-Ups</a:t>
              </a: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2291297" y="5669099"/>
            <a:ext cx="1835607" cy="369157"/>
            <a:chOff x="7638288" y="5664854"/>
            <a:chExt cx="1836563" cy="369349"/>
          </a:xfrm>
        </p:grpSpPr>
        <p:sp>
          <p:nvSpPr>
            <p:cNvPr id="81" name="Rectangle 80"/>
            <p:cNvSpPr/>
            <p:nvPr/>
          </p:nvSpPr>
          <p:spPr bwMode="auto">
            <a:xfrm>
              <a:off x="7638288" y="5664854"/>
              <a:ext cx="1836563" cy="356646"/>
            </a:xfrm>
            <a:prstGeom prst="rect">
              <a:avLst/>
            </a:prstGeom>
            <a:solidFill>
              <a:srgbClr val="AAACC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392" tIns="45696" rIns="91392" bIns="45696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638288" y="5737023"/>
              <a:ext cx="1833617" cy="297180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/>
            <a:p>
              <a:pPr algn="ctr" eaLnBrk="0" hangingPunct="0">
                <a:lnSpc>
                  <a:spcPts val="1798"/>
                </a:lnSpc>
              </a:pPr>
              <a:r>
                <a:rPr lang="en-US" sz="1798" dirty="0">
                  <a:solidFill>
                    <a:srgbClr val="FFFFFF"/>
                  </a:solidFill>
                </a:rPr>
                <a:t>Academia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1434425" y="4543323"/>
            <a:ext cx="1835607" cy="369157"/>
            <a:chOff x="7638288" y="5664854"/>
            <a:chExt cx="1836563" cy="369349"/>
          </a:xfrm>
        </p:grpSpPr>
        <p:sp>
          <p:nvSpPr>
            <p:cNvPr id="84" name="Rectangle 83"/>
            <p:cNvSpPr/>
            <p:nvPr/>
          </p:nvSpPr>
          <p:spPr bwMode="auto">
            <a:xfrm>
              <a:off x="7638288" y="5664854"/>
              <a:ext cx="1836563" cy="356646"/>
            </a:xfrm>
            <a:prstGeom prst="rect">
              <a:avLst/>
            </a:prstGeom>
            <a:solidFill>
              <a:srgbClr val="D8C2A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392" tIns="45696" rIns="91392" bIns="45696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638288" y="5737023"/>
              <a:ext cx="1833617" cy="297180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/>
            <a:p>
              <a:pPr algn="ctr" eaLnBrk="0" hangingPunct="0">
                <a:lnSpc>
                  <a:spcPts val="1798"/>
                </a:lnSpc>
              </a:pPr>
              <a:r>
                <a:rPr lang="en-US" sz="1798" dirty="0">
                  <a:solidFill>
                    <a:srgbClr val="FFFFFF"/>
                  </a:solidFill>
                </a:rPr>
                <a:t>Citizens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304831" y="2470163"/>
            <a:ext cx="1835607" cy="369157"/>
            <a:chOff x="7638288" y="5664854"/>
            <a:chExt cx="1836563" cy="369349"/>
          </a:xfrm>
        </p:grpSpPr>
        <p:sp>
          <p:nvSpPr>
            <p:cNvPr id="87" name="Rectangle 86"/>
            <p:cNvSpPr/>
            <p:nvPr/>
          </p:nvSpPr>
          <p:spPr bwMode="auto">
            <a:xfrm>
              <a:off x="7638288" y="5664854"/>
              <a:ext cx="1836563" cy="356646"/>
            </a:xfrm>
            <a:prstGeom prst="rect">
              <a:avLst/>
            </a:prstGeom>
            <a:solidFill>
              <a:srgbClr val="D67FB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392" tIns="45696" rIns="91392" bIns="45696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7638288" y="5737023"/>
              <a:ext cx="1833617" cy="297180"/>
            </a:xfrm>
            <a:prstGeom prst="rect">
              <a:avLst/>
            </a:prstGeom>
            <a:noFill/>
            <a:effectLst/>
          </p:spPr>
          <p:txBody>
            <a:bodyPr wrap="none" lIns="0" tIns="0" rIns="0" bIns="0" rtlCol="0">
              <a:noAutofit/>
            </a:bodyPr>
            <a:lstStyle/>
            <a:p>
              <a:pPr algn="ctr" eaLnBrk="0" hangingPunct="0">
                <a:lnSpc>
                  <a:spcPts val="1798"/>
                </a:lnSpc>
              </a:pPr>
              <a:r>
                <a:rPr lang="en-US" sz="1798" dirty="0">
                  <a:solidFill>
                    <a:srgbClr val="FFFFFF"/>
                  </a:solidFill>
                </a:rPr>
                <a:t>Agency Staff</a:t>
              </a:r>
            </a:p>
          </p:txBody>
        </p:sp>
      </p:grpSp>
      <p:sp>
        <p:nvSpPr>
          <p:cNvPr id="89" name="Rectangle 88"/>
          <p:cNvSpPr/>
          <p:nvPr/>
        </p:nvSpPr>
        <p:spPr bwMode="auto">
          <a:xfrm>
            <a:off x="8734771" y="3823403"/>
            <a:ext cx="415406" cy="653368"/>
          </a:xfrm>
          <a:prstGeom prst="rect">
            <a:avLst/>
          </a:prstGeom>
          <a:solidFill>
            <a:srgbClr val="E3F0E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7691922" y="1339173"/>
            <a:ext cx="523910" cy="619277"/>
          </a:xfrm>
          <a:prstGeom prst="rect">
            <a:avLst/>
          </a:prstGeom>
          <a:solidFill>
            <a:srgbClr val="E3F0E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pic>
        <p:nvPicPr>
          <p:cNvPr id="91" name="Picture 90" descr="Trees4.png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10232" y="1088537"/>
            <a:ext cx="2536395" cy="1366617"/>
          </a:xfrm>
          <a:prstGeom prst="rect">
            <a:avLst/>
          </a:prstGeom>
        </p:spPr>
      </p:pic>
      <p:pic>
        <p:nvPicPr>
          <p:cNvPr id="92" name="Picture 91" descr="Stickppl4.png"/>
          <p:cNvPicPr>
            <a:picLocks noChangeAspect="1"/>
          </p:cNvPicPr>
          <p:nvPr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17289" y="3879360"/>
            <a:ext cx="1279497" cy="1172870"/>
          </a:xfrm>
          <a:prstGeom prst="rect">
            <a:avLst/>
          </a:prstGeom>
        </p:spPr>
      </p:pic>
      <p:sp>
        <p:nvSpPr>
          <p:cNvPr id="93" name="AutoShape 61"/>
          <p:cNvSpPr>
            <a:spLocks noChangeArrowheads="1"/>
          </p:cNvSpPr>
          <p:nvPr/>
        </p:nvSpPr>
        <p:spPr bwMode="auto">
          <a:xfrm>
            <a:off x="2225928" y="1029553"/>
            <a:ext cx="2143572" cy="56766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0" tIns="0" rIns="0" bIns="34272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2398" b="1" dirty="0">
                <a:solidFill>
                  <a:schemeClr val="tx1"/>
                </a:solidFill>
                <a:cs typeface="Arial"/>
              </a:rPr>
              <a:t>ECOSYSTEM</a:t>
            </a:r>
          </a:p>
        </p:txBody>
      </p:sp>
      <p:sp>
        <p:nvSpPr>
          <p:cNvPr id="94" name="Rectangle 93"/>
          <p:cNvSpPr/>
          <p:nvPr/>
        </p:nvSpPr>
        <p:spPr bwMode="auto">
          <a:xfrm>
            <a:off x="4688015" y="3381272"/>
            <a:ext cx="523910" cy="339708"/>
          </a:xfrm>
          <a:prstGeom prst="rect">
            <a:avLst/>
          </a:prstGeom>
          <a:solidFill>
            <a:srgbClr val="E3F0ED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</a:endParaRPr>
          </a:p>
        </p:txBody>
      </p:sp>
      <p:pic>
        <p:nvPicPr>
          <p:cNvPr id="95" name="Picture 94" descr="Threemen.png"/>
          <p:cNvPicPr>
            <a:picLocks noChangeAspect="1"/>
          </p:cNvPicPr>
          <p:nvPr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898" y="3321851"/>
            <a:ext cx="405783" cy="488037"/>
          </a:xfrm>
          <a:prstGeom prst="rect">
            <a:avLst/>
          </a:prstGeom>
        </p:spPr>
      </p:pic>
      <p:sp>
        <p:nvSpPr>
          <p:cNvPr id="96" name="TextBox 95"/>
          <p:cNvSpPr txBox="1"/>
          <p:nvPr/>
        </p:nvSpPr>
        <p:spPr>
          <a:xfrm>
            <a:off x="426763" y="221345"/>
            <a:ext cx="4290049" cy="593878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>
              <a:lnSpc>
                <a:spcPts val="1799"/>
              </a:lnSpc>
            </a:pPr>
            <a:r>
              <a:rPr lang="en-US" sz="3199" b="1" dirty="0">
                <a:cs typeface="Courier New" panose="02070309020205020404" pitchFamily="49" charset="0"/>
              </a:rPr>
              <a:t>Open Data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0123488" y="774700"/>
            <a:ext cx="914400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/>
            <a:endParaRPr lang="en-US" dirty="0" err="1"/>
          </a:p>
        </p:txBody>
      </p:sp>
      <p:sp>
        <p:nvSpPr>
          <p:cNvPr id="2" name="Rectangle 1"/>
          <p:cNvSpPr/>
          <p:nvPr/>
        </p:nvSpPr>
        <p:spPr bwMode="auto">
          <a:xfrm>
            <a:off x="6410845" y="221345"/>
            <a:ext cx="5093049" cy="1058051"/>
          </a:xfrm>
          <a:prstGeom prst="rect">
            <a:avLst/>
          </a:prstGeom>
          <a:solidFill>
            <a:srgbClr val="2FEACE"/>
          </a:solidFill>
          <a:ln>
            <a:solidFill>
              <a:srgbClr val="2FEACE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0000"/>
                </a:solidFill>
                <a:latin typeface="Avenir Next" charset="0"/>
                <a:ea typeface="Avenir Next" charset="0"/>
                <a:cs typeface="Avenir Next" charset="0"/>
              </a:rPr>
              <a:t>Open data is a very good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smtClean="0">
                <a:solidFill>
                  <a:srgbClr val="000000"/>
                </a:solidFill>
                <a:latin typeface="Avenir Next" charset="0"/>
                <a:ea typeface="Avenir Next" charset="0"/>
                <a:cs typeface="Avenir Next" charset="0"/>
              </a:rPr>
              <a:t>passive strategy for citizen engagement</a:t>
            </a:r>
            <a:endParaRPr lang="en-US" dirty="0">
              <a:solidFill>
                <a:srgbClr val="000000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40782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15989" y="1828805"/>
            <a:ext cx="10594720" cy="3427413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/>
              <a:t>Reveal data in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visual, understandable, and interactive</a:t>
            </a:r>
            <a:r>
              <a:rPr lang="en-US" sz="4000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-US" sz="4000" dirty="0"/>
              <a:t>ways.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Make civic data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open, explainable</a:t>
            </a:r>
            <a:r>
              <a:rPr lang="en-US" sz="4000" dirty="0"/>
              <a:t>, and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easy </a:t>
            </a:r>
            <a:r>
              <a:rPr lang="en-US" sz="4000" dirty="0"/>
              <a:t>for diverse populations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to understand</a:t>
            </a:r>
            <a:r>
              <a:rPr lang="en-US" sz="4000" dirty="0"/>
              <a:t>.</a:t>
            </a:r>
            <a:r>
              <a:rPr lang="en-US" sz="4000" dirty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1312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than just data altogether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5359400" cy="3429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Consider the questions</a:t>
            </a:r>
            <a:r>
              <a:rPr lang="is-IS" dirty="0" smtClean="0"/>
              <a:t>… </a:t>
            </a:r>
            <a:endParaRPr lang="en-US" dirty="0" smtClean="0"/>
          </a:p>
          <a:p>
            <a:r>
              <a:rPr lang="en-US" dirty="0" smtClean="0"/>
              <a:t>What stories do the data tell? </a:t>
            </a:r>
          </a:p>
          <a:p>
            <a:r>
              <a:rPr lang="en-US" dirty="0"/>
              <a:t>How can we generate insights? </a:t>
            </a:r>
            <a:endParaRPr lang="en-US" dirty="0" smtClean="0"/>
          </a:p>
          <a:p>
            <a:r>
              <a:rPr lang="en-US" dirty="0" smtClean="0"/>
              <a:t>How is the data being used? </a:t>
            </a:r>
          </a:p>
          <a:p>
            <a:r>
              <a:rPr lang="en-US" dirty="0" smtClean="0"/>
              <a:t>What questions can we answer more simply? </a:t>
            </a:r>
          </a:p>
          <a:p>
            <a:endParaRPr lang="en-US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477000" y="1828800"/>
            <a:ext cx="5359400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176213" indent="-176213" algn="l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Char char="•"/>
              <a:defRPr sz="2000" b="1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457200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800" b="1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795528" indent="-173736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600" b="1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216152" indent="-173736" algn="l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46225" indent="-176213" algn="l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Char char="-"/>
              <a:defRPr lang="en-US" sz="1400" b="1" kern="1200" dirty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1773238" indent="-177800" algn="l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tabLst>
                <a:tab pos="1484313" algn="l"/>
              </a:tabLst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6pPr>
            <a:lvl7pPr marL="2062163" indent="-1762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7pPr>
            <a:lvl8pPr marL="2286000" indent="-173038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8pPr>
            <a:lvl9pPr marL="2452688" indent="-163513" algn="l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Char char="-"/>
              <a:defRPr sz="14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Consider the solutions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Story Maps</a:t>
            </a:r>
          </a:p>
          <a:p>
            <a:r>
              <a:rPr lang="is-IS" dirty="0" smtClean="0"/>
              <a:t>Operations dashboards</a:t>
            </a:r>
          </a:p>
          <a:p>
            <a:r>
              <a:rPr lang="is-IS" dirty="0" smtClean="0"/>
              <a:t>Locator applications</a:t>
            </a:r>
          </a:p>
          <a:p>
            <a:r>
              <a:rPr lang="is-IS" dirty="0" smtClean="0"/>
              <a:t>Pages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40000" y="4940300"/>
            <a:ext cx="6477000" cy="63500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n-US" sz="3600" b="1" dirty="0" smtClean="0">
                <a:latin typeface="Avenir Book" charset="0"/>
                <a:ea typeface="Avenir Book" charset="0"/>
                <a:cs typeface="Avenir Book" charset="0"/>
              </a:rPr>
              <a:t>Turning 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r>
              <a:rPr lang="en-US" sz="3600" b="1" dirty="0" smtClean="0">
                <a:latin typeface="Avenir Book" charset="0"/>
                <a:ea typeface="Avenir Book" charset="0"/>
                <a:cs typeface="Avenir Book" charset="0"/>
              </a:rPr>
              <a:t> into </a:t>
            </a:r>
            <a:r>
              <a:rPr lang="en-US" sz="36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392449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3371" y="533400"/>
            <a:ext cx="8851354" cy="577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65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400" y="480232"/>
            <a:ext cx="5374054" cy="592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9008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7729" y="0"/>
            <a:ext cx="7874271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1107996"/>
          </a:xfrm>
        </p:spPr>
        <p:txBody>
          <a:bodyPr/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Introduce your </a:t>
            </a:r>
            <a:br>
              <a:rPr lang="en-US" dirty="0" smtClean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developer resources</a:t>
            </a:r>
            <a:br>
              <a:rPr lang="en-US" dirty="0" smtClean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and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08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9399" y="0"/>
            <a:ext cx="7292601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27680" y="-81280"/>
            <a:ext cx="914400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738664"/>
          </a:xfrm>
        </p:spPr>
        <p:txBody>
          <a:bodyPr/>
          <a:lstStyle/>
          <a:p>
            <a:pPr eaLnBrk="0" hangingPunct="0"/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Provide 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starter materials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/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2718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3" y="2102221"/>
            <a:ext cx="9273707" cy="984885"/>
          </a:xfrm>
        </p:spPr>
        <p:txBody>
          <a:bodyPr/>
          <a:lstStyle/>
          <a:p>
            <a:r>
              <a:rPr lang="en-US" sz="3200" dirty="0" smtClean="0"/>
              <a:t>How do you also achieve an </a:t>
            </a:r>
            <a:r>
              <a:rPr lang="en-US" sz="3200" b="1" dirty="0" smtClean="0"/>
              <a:t>active strategy</a:t>
            </a:r>
            <a:r>
              <a:rPr lang="en-US" sz="3200" dirty="0" smtClean="0"/>
              <a:t> of community engagement?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8839200" y="3160889"/>
            <a:ext cx="914400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43142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8810" y="1155860"/>
            <a:ext cx="8147473" cy="491006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37287" y="412062"/>
            <a:ext cx="62937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300"/>
              </a:spcBef>
              <a:spcAft>
                <a:spcPts val="600"/>
              </a:spcAft>
              <a:buClr>
                <a:srgbClr val="00B9F2">
                  <a:lumMod val="60000"/>
                  <a:lumOff val="40000"/>
                </a:srgbClr>
              </a:buClr>
              <a:buSzPct val="80000"/>
            </a:pPr>
            <a:r>
              <a:rPr lang="en-US" sz="2000">
                <a:solidFill>
                  <a:prstClr val="white"/>
                </a:solidFill>
                <a:latin typeface="Avenir Next" charset="0"/>
                <a:ea typeface="Avenir Next" charset="0"/>
                <a:cs typeface="Avenir Next" charset="0"/>
              </a:rPr>
              <a:t>Transform your open data into micro sites towards policy initiatives that are engaging to your community</a:t>
            </a:r>
            <a:endParaRPr lang="en-US" sz="2000" dirty="0">
              <a:solidFill>
                <a:prstClr val="white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006" y="2963556"/>
            <a:ext cx="7352270" cy="370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966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915989" y="1828805"/>
            <a:ext cx="10594720" cy="3427413"/>
          </a:xfrm>
        </p:spPr>
        <p:txBody>
          <a:bodyPr/>
          <a:lstStyle/>
          <a:p>
            <a:r>
              <a:rPr lang="en-US" sz="4000" dirty="0" smtClean="0"/>
              <a:t>Your </a:t>
            </a:r>
            <a:r>
              <a:rPr lang="en-US" sz="40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community </a:t>
            </a:r>
            <a:r>
              <a:rPr lang="en-US" sz="4000" dirty="0" smtClean="0">
                <a:solidFill>
                  <a:schemeClr val="tx1"/>
                </a:solidFill>
              </a:rPr>
              <a:t>is an incredible data </a:t>
            </a:r>
            <a:r>
              <a:rPr lang="en-US" sz="40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source</a:t>
            </a:r>
            <a:r>
              <a:rPr lang="en-US" sz="4000" dirty="0" smtClean="0">
                <a:solidFill>
                  <a:schemeClr val="tx1"/>
                </a:solidFill>
              </a:rPr>
              <a:t>.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4672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definition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Engagement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7669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2100" y="0"/>
            <a:ext cx="9057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370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0" dirty="0" smtClean="0"/>
              <a:t>Collect</a:t>
            </a:r>
            <a:r>
              <a:rPr lang="en-US" dirty="0" smtClean="0"/>
              <a:t> </a:t>
            </a:r>
            <a:r>
              <a:rPr lang="en-US" b="1" dirty="0" smtClean="0"/>
              <a:t>data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Enable your community to help fill in missing data about your area</a:t>
            </a:r>
            <a:endParaRPr lang="en-US" i="1" dirty="0"/>
          </a:p>
          <a:p>
            <a:endParaRPr lang="en-US" dirty="0" smtClean="0"/>
          </a:p>
          <a:p>
            <a:r>
              <a:rPr lang="en-US" b="0" dirty="0" smtClean="0"/>
              <a:t>Collect</a:t>
            </a:r>
            <a:r>
              <a:rPr lang="en-US" dirty="0" smtClean="0"/>
              <a:t> </a:t>
            </a:r>
            <a:r>
              <a:rPr lang="en-US" b="1" dirty="0" smtClean="0"/>
              <a:t>opinions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i="1" dirty="0" smtClean="0"/>
              <a:t>Leverage your community to prioritize action and share plan options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513702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 into your schools for project based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0" dirty="0">
                <a:latin typeface="Avenir Book" charset="0"/>
                <a:ea typeface="Avenir Book" charset="0"/>
                <a:cs typeface="Avenir Book" charset="0"/>
              </a:rPr>
              <a:t>Getting government data directly into the hands of citizens</a:t>
            </a:r>
          </a:p>
          <a:p>
            <a:r>
              <a:rPr lang="en-US" b="0" dirty="0" err="1">
                <a:latin typeface="Avenir Book" charset="0"/>
                <a:ea typeface="Avenir Book" charset="0"/>
                <a:cs typeface="Avenir Book" charset="0"/>
              </a:rPr>
              <a:t>ConnectED</a:t>
            </a:r>
            <a:r>
              <a:rPr lang="en-US" b="0" dirty="0"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r>
              <a:rPr lang="en-US" b="0" dirty="0">
                <a:latin typeface="Avenir Book" charset="0"/>
                <a:ea typeface="Avenir Book" charset="0"/>
                <a:cs typeface="Avenir Book" charset="0"/>
              </a:rPr>
              <a:t>Pushing into commercial apps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5830" y="2416628"/>
            <a:ext cx="5138056" cy="385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2957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682625"/>
            <a:ext cx="10826496" cy="307777"/>
          </a:xfrm>
        </p:spPr>
        <p:txBody>
          <a:bodyPr/>
          <a:lstStyle/>
          <a:p>
            <a:pPr lvl="0">
              <a:spcBef>
                <a:spcPts val="300"/>
              </a:spcBef>
              <a:spcAft>
                <a:spcPts val="600"/>
              </a:spcAft>
              <a:buClr>
                <a:srgbClr val="00B9F2">
                  <a:lumMod val="60000"/>
                  <a:lumOff val="40000"/>
                </a:srgbClr>
              </a:buClr>
              <a:buSzPct val="80000"/>
            </a:pPr>
            <a:r>
              <a:rPr lang="en-US" sz="2000" b="0" dirty="0">
                <a:solidFill>
                  <a:prstClr val="white"/>
                </a:solidFill>
                <a:latin typeface="Avenir Next" charset="0"/>
                <a:ea typeface="Avenir Next" charset="0"/>
                <a:cs typeface="Avenir Next" charset="0"/>
              </a:rPr>
              <a:t>Hold events to discuss those initiatives and gather interested community members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b="0" dirty="0" smtClean="0">
                <a:latin typeface="Avenir Book" charset="0"/>
                <a:ea typeface="Avenir Book" charset="0"/>
                <a:cs typeface="Avenir Book" charset="0"/>
              </a:rPr>
              <a:t>Creating physical spaces where people can:</a:t>
            </a:r>
          </a:p>
          <a:p>
            <a:pPr lvl="1"/>
            <a:r>
              <a:rPr lang="en-US" b="0" dirty="0" smtClean="0">
                <a:latin typeface="Avenir Book" charset="0"/>
                <a:ea typeface="Avenir Book" charset="0"/>
                <a:cs typeface="Avenir Book" charset="0"/>
              </a:rPr>
              <a:t>Discuss concerns</a:t>
            </a:r>
          </a:p>
          <a:p>
            <a:pPr lvl="1"/>
            <a:r>
              <a:rPr lang="en-US" b="0" dirty="0" smtClean="0">
                <a:latin typeface="Avenir Book" charset="0"/>
                <a:ea typeface="Avenir Book" charset="0"/>
                <a:cs typeface="Avenir Book" charset="0"/>
              </a:rPr>
              <a:t>Discover solutions</a:t>
            </a:r>
          </a:p>
          <a:p>
            <a:pPr lvl="1"/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6674" y="2373086"/>
            <a:ext cx="6041571" cy="402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92769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social presence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 social media page for open data (passive engagement) to connect resources and provide a feedback channel</a:t>
            </a:r>
          </a:p>
          <a:p>
            <a:endParaRPr lang="en-US" dirty="0"/>
          </a:p>
          <a:p>
            <a:r>
              <a:rPr lang="en-US" dirty="0" smtClean="0"/>
              <a:t>A social media page for each initiative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856" y="3731740"/>
            <a:ext cx="5363730" cy="31262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78130" y="3163329"/>
            <a:ext cx="4033728" cy="25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4016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ArcGIS Hub: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Esri is working to make it easier to manage active and passive community engagement</a:t>
            </a:r>
          </a:p>
          <a:p>
            <a:endParaRPr lang="en-US" dirty="0" smtClean="0"/>
          </a:p>
          <a:p>
            <a:r>
              <a:rPr lang="en-US" dirty="0" smtClean="0"/>
              <a:t>Manage community outreach and engagement</a:t>
            </a:r>
          </a:p>
          <a:p>
            <a:r>
              <a:rPr lang="en-US" dirty="0" smtClean="0"/>
              <a:t>Named ArcGIS users for community participants</a:t>
            </a:r>
          </a:p>
          <a:p>
            <a:r>
              <a:rPr lang="en-US" dirty="0" smtClean="0"/>
              <a:t>Digital public spaces for two-way collaboration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2989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6871" y="2348110"/>
            <a:ext cx="4527741" cy="1169551"/>
          </a:xfrm>
        </p:spPr>
        <p:txBody>
          <a:bodyPr/>
          <a:lstStyle/>
          <a:p>
            <a:r>
              <a:rPr lang="en-US" dirty="0" smtClean="0"/>
              <a:t>Introduction to the 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49921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</p:spPr>
        <p:txBody>
          <a:bodyPr/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Two-way community engagement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7400" y="3187700"/>
            <a:ext cx="5054600" cy="3670300"/>
          </a:xfrm>
          <a:prstGeom prst="rect">
            <a:avLst/>
          </a:prstGeom>
        </p:spPr>
      </p:pic>
      <p:sp>
        <p:nvSpPr>
          <p:cNvPr id="23" name="Content Placeholder 3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Two-way </a:t>
            </a: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conversations and information exchanges</a:t>
            </a:r>
          </a:p>
          <a:p>
            <a:pPr marL="0" indent="0">
              <a:buNone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Asking two questions:</a:t>
            </a:r>
          </a:p>
          <a:p>
            <a:pPr marL="0" indent="0">
              <a:buNone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	1. What do citizens want from their government? </a:t>
            </a:r>
          </a:p>
          <a:p>
            <a:pPr marL="0" indent="0">
              <a:buNone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	2. How can the government better </a:t>
            </a:r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         assist </a:t>
            </a:r>
            <a:r>
              <a:rPr lang="en-US" sz="2400" dirty="0">
                <a:latin typeface="Avenir Book" charset="0"/>
                <a:ea typeface="Avenir Book" charset="0"/>
                <a:cs typeface="Avenir Book" charset="0"/>
              </a:rPr>
              <a:t>their citizens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?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24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070065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3" name="Content Placeholder 3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marL="0" indent="0">
              <a:buNone/>
            </a:pPr>
            <a:r>
              <a:rPr lang="en-US" sz="6000" dirty="0">
                <a:latin typeface="Avenir Book" charset="0"/>
                <a:ea typeface="Avenir Book" charset="0"/>
                <a:cs typeface="Avenir Book" charset="0"/>
              </a:rPr>
              <a:t>       Citizen Role</a:t>
            </a:r>
          </a:p>
          <a:p>
            <a:pPr marL="0" indent="0">
              <a:buNone/>
            </a:pPr>
            <a:endParaRPr lang="en-US" sz="60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6000" dirty="0">
                <a:latin typeface="Avenir Book" charset="0"/>
                <a:ea typeface="Avenir Book" charset="0"/>
                <a:cs typeface="Avenir Book" charset="0"/>
              </a:rPr>
              <a:t> 	      Government Role</a:t>
            </a:r>
          </a:p>
        </p:txBody>
      </p:sp>
      <p:pic>
        <p:nvPicPr>
          <p:cNvPr id="4" name="Picture 3" descr="group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4479" y="843924"/>
            <a:ext cx="1729047" cy="2432677"/>
          </a:xfrm>
          <a:prstGeom prst="rect">
            <a:avLst/>
          </a:prstGeom>
        </p:spPr>
      </p:pic>
      <p:pic>
        <p:nvPicPr>
          <p:cNvPr id="5" name="Picture 4" descr="identity_kristen.pn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0485" y="2899814"/>
            <a:ext cx="2254112" cy="25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987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8" y="-1122764"/>
            <a:ext cx="12188825" cy="812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83702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24946" y="1"/>
            <a:ext cx="12815359" cy="854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4609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graphicFrame>
        <p:nvGraphicFramePr>
          <p:cNvPr id="3" name="Content Placeholder 4"/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915988" y="1828800"/>
          <a:ext cx="10369550" cy="26720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5184775"/>
                <a:gridCol w="518477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aseline="0" dirty="0" smtClean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  <a:p>
                      <a:pPr algn="ctr"/>
                      <a:r>
                        <a:rPr lang="en-US" baseline="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Citizen Role</a:t>
                      </a:r>
                    </a:p>
                    <a:p>
                      <a:pPr algn="ctr"/>
                      <a:endParaRPr lang="en-US" baseline="0" dirty="0" smtClean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  <a:p>
                      <a:pPr algn="ctr"/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Government Role 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Local knowledge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The</a:t>
                      </a:r>
                      <a:r>
                        <a:rPr lang="en-US" baseline="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 data! 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Vast resources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Tools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New insights</a:t>
                      </a:r>
                      <a:r>
                        <a:rPr lang="en-US" baseline="0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 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Support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Enthusiasm </a:t>
                      </a:r>
                      <a:endParaRPr lang="en-US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venir Book" charset="0"/>
                          <a:ea typeface="Avenir Book" charset="0"/>
                          <a:cs typeface="Avenir Book" charset="0"/>
                        </a:rPr>
                        <a:t>Opportunity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  <p:pic>
        <p:nvPicPr>
          <p:cNvPr id="4" name="Picture 3" descr="group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35047" y="1828800"/>
            <a:ext cx="704078" cy="990600"/>
          </a:xfrm>
          <a:prstGeom prst="rect">
            <a:avLst/>
          </a:prstGeom>
        </p:spPr>
      </p:pic>
      <p:pic>
        <p:nvPicPr>
          <p:cNvPr id="5" name="Picture 4" descr="identity_kristen.pn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23506" y="1910087"/>
            <a:ext cx="895883" cy="10024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65514" y="6645729"/>
            <a:ext cx="914400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122781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52792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914400" y="1828804"/>
            <a:ext cx="10369296" cy="342741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4400" b="0" dirty="0">
                <a:latin typeface="Avenir Book" charset="0"/>
                <a:ea typeface="Avenir Book" charset="0"/>
                <a:cs typeface="Avenir Book" charset="0"/>
              </a:rPr>
              <a:t>How do we position ourselves and allocate our resources to best encourage this two-way </a:t>
            </a:r>
            <a:r>
              <a:rPr lang="en-US" sz="4400" b="0" dirty="0" smtClean="0">
                <a:latin typeface="Avenir Book" charset="0"/>
                <a:ea typeface="Avenir Book" charset="0"/>
                <a:cs typeface="Avenir Book" charset="0"/>
              </a:rPr>
              <a:t>community engagement</a:t>
            </a:r>
            <a:r>
              <a:rPr lang="en-US" sz="4400" b="0" dirty="0">
                <a:latin typeface="Avenir Book" charset="0"/>
                <a:ea typeface="Avenir Book" charset="0"/>
                <a:cs typeface="Avenir Book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4227396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Avenir Next LT Pro">
      <a:majorFont>
        <a:latin typeface="AvenirNext LT Pro Light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12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9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81E133DB-697E-4C10-B192-8899027B1EC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0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568</Words>
  <Application>Microsoft Macintosh PowerPoint</Application>
  <PresentationFormat>Widescreen</PresentationFormat>
  <Paragraphs>122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 Hebrew</vt:lpstr>
      <vt:lpstr>Avenir Book</vt:lpstr>
      <vt:lpstr>Avenir Next</vt:lpstr>
      <vt:lpstr>AvenirNext LT Pro Light</vt:lpstr>
      <vt:lpstr>AvenirNext LT Pro Regular</vt:lpstr>
      <vt:lpstr>Calibri</vt:lpstr>
      <vt:lpstr>Courier New</vt:lpstr>
      <vt:lpstr>Lucida Grande</vt:lpstr>
      <vt:lpstr>ＭＳ Ｐゴシック</vt:lpstr>
      <vt:lpstr>Arial</vt:lpstr>
      <vt:lpstr>Esri_Corporate_Template-Dark</vt:lpstr>
      <vt:lpstr>Engaging Your Community with Open Data + ArcGIS Hub</vt:lpstr>
      <vt:lpstr>Community Engagement</vt:lpstr>
      <vt:lpstr>Two-way community engagement</vt:lpstr>
      <vt:lpstr>PowerPoint Presentation</vt:lpstr>
      <vt:lpstr>PowerPoint Presentation</vt:lpstr>
      <vt:lpstr>PowerPoint Presentation</vt:lpstr>
      <vt:lpstr>Roles</vt:lpstr>
      <vt:lpstr>Methods</vt:lpstr>
      <vt:lpstr>PowerPoint Presentation</vt:lpstr>
      <vt:lpstr>PowerPoint Presentation</vt:lpstr>
      <vt:lpstr>PowerPoint Presentation</vt:lpstr>
      <vt:lpstr>More than just data altogether </vt:lpstr>
      <vt:lpstr>PowerPoint Presentation</vt:lpstr>
      <vt:lpstr>PowerPoint Presentation</vt:lpstr>
      <vt:lpstr>Introduce your  developer resources and APIs</vt:lpstr>
      <vt:lpstr>Provide starter materials </vt:lpstr>
      <vt:lpstr>How do you also achieve an active strategy of community engagement?</vt:lpstr>
      <vt:lpstr>PowerPoint Presentation</vt:lpstr>
      <vt:lpstr>PowerPoint Presentation</vt:lpstr>
      <vt:lpstr>PowerPoint Presentation</vt:lpstr>
      <vt:lpstr>Two types of survey</vt:lpstr>
      <vt:lpstr>Tap into your schools for project based work</vt:lpstr>
      <vt:lpstr>Hold events to discuss those initiatives and gather interested community members</vt:lpstr>
      <vt:lpstr>Create a social presence</vt:lpstr>
      <vt:lpstr>ArcGIS Hub: Community</vt:lpstr>
      <vt:lpstr>Introduction to the Hub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Kristen Pacewiczh</dc:creator>
  <cp:lastModifiedBy/>
  <cp:revision>1</cp:revision>
  <dcterms:created xsi:type="dcterms:W3CDTF">2017-02-23T22:29:41Z</dcterms:created>
  <dcterms:modified xsi:type="dcterms:W3CDTF">2017-12-06T21:52:01Z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